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6858000" cx="9144000"/>
  <p:notesSz cx="9144000" cy="6858000"/>
  <p:embeddedFontLst>
    <p:embeddedFont>
      <p:font typeface="Palatino Linotyp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9" roundtripDataSignature="AMtx7mgYE88cghzn/zMJaMtOVOabWjdc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7828593-8182-4CFA-9148-C8D0826300A5}">
  <a:tblStyle styleId="{17828593-8182-4CFA-9148-C8D0826300A5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fill>
          <a:solidFill>
            <a:srgbClr val="8064A2">
              <a:alpha val="20000"/>
            </a:srgbClr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8064A2">
              <a:alpha val="20000"/>
            </a:srgbClr>
          </a:solidFill>
        </a:fill>
      </a:tcStyle>
    </a:band1V>
    <a:band2V>
      <a:tcTxStyle b="off" i="off"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</a:seCell>
    <a:swCell>
      <a:tcTxStyle b="off" i="off"/>
    </a:swCell>
    <a:firstRow>
      <a:tcTxStyle b="on" i="off"/>
      <a:tcStyle>
        <a:tcBdr>
          <a:bottom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</a:neCell>
    <a:nwCell>
      <a:tcTxStyle b="off" i="off"/>
    </a:nwCell>
  </a:tblStyle>
  <a:tblStyle styleId="{E419003F-B4DA-4C6A-8F81-88F475EB8E88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fill>
          <a:solidFill>
            <a:srgbClr val="8064A2">
              <a:alpha val="20000"/>
            </a:srgbClr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8064A2">
              <a:alpha val="20000"/>
            </a:srgbClr>
          </a:solidFill>
        </a:fill>
      </a:tcStyle>
    </a:band1V>
    <a:band2V>
      <a:tcTxStyle b="off" i="off"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</a:seCell>
    <a:swCell>
      <a:tcTxStyle b="off" i="off"/>
    </a:swCell>
    <a:firstRow>
      <a:tcTxStyle b="on" i="off"/>
      <a:tcStyle>
        <a:tcBdr>
          <a:bottom>
            <a:ln cap="flat" cmpd="sng" w="25400">
              <a:solidFill>
                <a:srgbClr val="8064A2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</a:neCell>
    <a:nwCell>
      <a:tcTxStyle b="off" i="off"/>
    </a:nwCell>
  </a:tblStyle>
  <a:tblStyle styleId="{7278D98A-10B8-4947-9891-D8B43680E886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PalatinoLinotype-regular.fntdata"/><Relationship Id="rId14" Type="http://schemas.openxmlformats.org/officeDocument/2006/relationships/slide" Target="slides/slide8.xml"/><Relationship Id="rId17" Type="http://schemas.openxmlformats.org/officeDocument/2006/relationships/font" Target="fonts/PalatinoLinotype-italic.fntdata"/><Relationship Id="rId16" Type="http://schemas.openxmlformats.org/officeDocument/2006/relationships/font" Target="fonts/PalatinoLinotype-bold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PalatinoLinotype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0" name="Google Shape;50;p2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7" name="Google Shape;57;p3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sz="1200">
              <a:solidFill>
                <a:srgbClr val="980000"/>
              </a:solidFill>
            </a:endParaRPr>
          </a:p>
        </p:txBody>
      </p:sp>
      <p:sp>
        <p:nvSpPr>
          <p:cNvPr id="64" name="Google Shape;64;p4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8edd97c513_0_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1" sz="1200">
              <a:solidFill>
                <a:srgbClr val="980000"/>
              </a:solidFill>
            </a:endParaRPr>
          </a:p>
        </p:txBody>
      </p:sp>
      <p:sp>
        <p:nvSpPr>
          <p:cNvPr id="71" name="Google Shape;71;g18edd97c513_0_0:notes"/>
          <p:cNvSpPr/>
          <p:nvPr>
            <p:ph idx="2" type="sldImg"/>
          </p:nvPr>
        </p:nvSpPr>
        <p:spPr>
          <a:xfrm>
            <a:off x="2857500" y="514350"/>
            <a:ext cx="34290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8" name="Google Shape;78;p6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0" name="Google Shape;120;p12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p14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8"/>
          <p:cNvSpPr txBox="1"/>
          <p:nvPr>
            <p:ph type="title"/>
          </p:nvPr>
        </p:nvSpPr>
        <p:spPr>
          <a:xfrm>
            <a:off x="2296413" y="2776219"/>
            <a:ext cx="4551172" cy="18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8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8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8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/>
          <p:nvPr>
            <p:ph type="title"/>
          </p:nvPr>
        </p:nvSpPr>
        <p:spPr>
          <a:xfrm>
            <a:off x="2296413" y="2776219"/>
            <a:ext cx="4551172" cy="18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1" type="body"/>
          </p:nvPr>
        </p:nvSpPr>
        <p:spPr>
          <a:xfrm>
            <a:off x="445249" y="1384363"/>
            <a:ext cx="8244205" cy="415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9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9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/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1" type="subTitle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0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0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0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/>
          <p:nvPr>
            <p:ph type="title"/>
          </p:nvPr>
        </p:nvSpPr>
        <p:spPr>
          <a:xfrm>
            <a:off x="2296413" y="2776219"/>
            <a:ext cx="4551172" cy="18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1"/>
          <p:cNvSpPr txBox="1"/>
          <p:nvPr>
            <p:ph idx="1" type="body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1"/>
          <p:cNvSpPr txBox="1"/>
          <p:nvPr>
            <p:ph idx="2" type="body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1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1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197770"/>
            <a:ext cx="9144000" cy="666022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7"/>
          <p:cNvSpPr txBox="1"/>
          <p:nvPr>
            <p:ph type="title"/>
          </p:nvPr>
        </p:nvSpPr>
        <p:spPr>
          <a:xfrm>
            <a:off x="2296413" y="2776219"/>
            <a:ext cx="4551172" cy="18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7"/>
          <p:cNvSpPr txBox="1"/>
          <p:nvPr>
            <p:ph idx="1" type="body"/>
          </p:nvPr>
        </p:nvSpPr>
        <p:spPr>
          <a:xfrm>
            <a:off x="445249" y="1384363"/>
            <a:ext cx="8244205" cy="415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7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7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7"/>
          <p:cNvSpPr txBox="1"/>
          <p:nvPr>
            <p:ph idx="12" type="sldNum"/>
          </p:nvPr>
        </p:nvSpPr>
        <p:spPr>
          <a:xfrm>
            <a:off x="8401811" y="6465214"/>
            <a:ext cx="232409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maps.app.goo.gl/rbe1gRH8muZqnXu97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9.png"/><Relationship Id="rId5" Type="http://schemas.openxmlformats.org/officeDocument/2006/relationships/image" Target="../media/image4.png"/><Relationship Id="rId6" Type="http://schemas.openxmlformats.org/officeDocument/2006/relationships/image" Target="../media/image10.png"/><Relationship Id="rId7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youtube.com/watch?v=mJHo1dIDT80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03676" y="1255775"/>
            <a:ext cx="2093976" cy="1197864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1"/>
          <p:cNvSpPr txBox="1"/>
          <p:nvPr>
            <p:ph type="title"/>
          </p:nvPr>
        </p:nvSpPr>
        <p:spPr>
          <a:xfrm>
            <a:off x="1337069" y="2453648"/>
            <a:ext cx="6771000" cy="23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latino Linotype"/>
              <a:buNone/>
            </a:pPr>
            <a:r>
              <a:rPr b="1" i="1" lang="en-US"/>
              <a:t>Firma de Declaratoria Conjunta para impulsar un ejercicio de Gobierno Abierto</a:t>
            </a:r>
            <a:endParaRPr sz="1800"/>
          </a:p>
          <a:p>
            <a:pPr indent="-4445" lvl="0" marL="32383" marR="508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3300"/>
          </a:p>
        </p:txBody>
      </p:sp>
      <p:sp>
        <p:nvSpPr>
          <p:cNvPr id="46" name="Google Shape;46;p1"/>
          <p:cNvSpPr txBox="1"/>
          <p:nvPr/>
        </p:nvSpPr>
        <p:spPr>
          <a:xfrm>
            <a:off x="3272905" y="4422309"/>
            <a:ext cx="2555400" cy="8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1" lang="en-US" sz="1800" u="none" cap="none" strike="noStrike">
                <a:solidFill>
                  <a:srgbClr val="BEBEBE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1</a:t>
            </a:r>
            <a:r>
              <a:rPr b="1" i="1" lang="en-US" sz="1800">
                <a:solidFill>
                  <a:srgbClr val="BEBEBE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1</a:t>
            </a:r>
            <a:r>
              <a:rPr b="1" i="1" lang="en-US" sz="1800" u="none" cap="none" strike="noStrike">
                <a:solidFill>
                  <a:srgbClr val="BEBEBE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de noviembre de 2022</a:t>
            </a:r>
            <a:endParaRPr b="0" i="0" sz="18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1" lang="en-US" sz="1800" u="none" cap="none" strike="noStrike">
                <a:solidFill>
                  <a:srgbClr val="BEBEBE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13:30 hrs.</a:t>
            </a:r>
            <a:endParaRPr b="0" i="0" sz="18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7987283" y="208788"/>
            <a:ext cx="737870" cy="815340"/>
          </a:xfrm>
          <a:custGeom>
            <a:rect b="b" l="l" r="r" t="t"/>
            <a:pathLst>
              <a:path extrusionOk="0" h="815340" w="737870">
                <a:moveTo>
                  <a:pt x="737616" y="0"/>
                </a:moveTo>
                <a:lnTo>
                  <a:pt x="0" y="0"/>
                </a:lnTo>
                <a:lnTo>
                  <a:pt x="0" y="815340"/>
                </a:lnTo>
                <a:lnTo>
                  <a:pt x="737616" y="815340"/>
                </a:lnTo>
                <a:lnTo>
                  <a:pt x="73761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"/>
          <p:cNvSpPr txBox="1"/>
          <p:nvPr>
            <p:ph type="title"/>
          </p:nvPr>
        </p:nvSpPr>
        <p:spPr>
          <a:xfrm>
            <a:off x="535940" y="382651"/>
            <a:ext cx="185610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>
                <a:latin typeface="Palatino Linotype"/>
                <a:ea typeface="Palatino Linotype"/>
                <a:cs typeface="Palatino Linotype"/>
                <a:sym typeface="Palatino Linotype"/>
              </a:rPr>
              <a:t>Objetivos</a:t>
            </a:r>
            <a:endParaRPr sz="320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53" name="Google Shape;53;p2"/>
          <p:cNvSpPr txBox="1"/>
          <p:nvPr/>
        </p:nvSpPr>
        <p:spPr>
          <a:xfrm>
            <a:off x="8766047" y="6407911"/>
            <a:ext cx="162560" cy="196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54" name="Google Shape;54;p2"/>
          <p:cNvSpPr txBox="1"/>
          <p:nvPr/>
        </p:nvSpPr>
        <p:spPr>
          <a:xfrm>
            <a:off x="535940" y="1504381"/>
            <a:ext cx="7820400" cy="327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20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Llevar a cabo el arranque formal del ejercicio de Gobierno Abierto, mediante la firma de la Declaratoria Conjunta, en la que diversos actores del municipio y representantes del Infoem asumen el compromiso de impulsar los trabajos que deriven en el lanzamiento e implementación de un Plan de Acción Municipal.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just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chemeClr val="lt1"/>
              </a:highlight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"/>
          <p:cNvSpPr txBox="1"/>
          <p:nvPr>
            <p:ph type="title"/>
          </p:nvPr>
        </p:nvSpPr>
        <p:spPr>
          <a:xfrm>
            <a:off x="535940" y="336931"/>
            <a:ext cx="2974975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>
                <a:latin typeface="Palatino Linotype"/>
                <a:ea typeface="Palatino Linotype"/>
                <a:cs typeface="Palatino Linotype"/>
                <a:sym typeface="Palatino Linotype"/>
              </a:rPr>
              <a:t>Datos generales</a:t>
            </a:r>
            <a:endParaRPr sz="320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60" name="Google Shape;60;p3"/>
          <p:cNvSpPr txBox="1"/>
          <p:nvPr/>
        </p:nvSpPr>
        <p:spPr>
          <a:xfrm>
            <a:off x="8766047" y="6407911"/>
            <a:ext cx="162560" cy="196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graphicFrame>
        <p:nvGraphicFramePr>
          <p:cNvPr id="61" name="Google Shape;61;p3"/>
          <p:cNvGraphicFramePr/>
          <p:nvPr/>
        </p:nvGraphicFramePr>
        <p:xfrm>
          <a:off x="448322" y="127836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{17828593-8182-4CFA-9148-C8D0826300A5}</a:tableStyleId>
              </a:tblPr>
              <a:tblGrid>
                <a:gridCol w="1944475"/>
                <a:gridCol w="6373250"/>
              </a:tblGrid>
              <a:tr h="312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Fecha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Palatino Linotype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</a:t>
                      </a:r>
                      <a:r>
                        <a:rPr lang="en-US" sz="17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</a:t>
                      </a: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de noviembre de 2022</a:t>
                      </a:r>
                      <a:endParaRPr sz="1700" u="none" cap="none" strike="noStrike">
                        <a:solidFill>
                          <a:srgbClr val="000000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312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Lugar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Palatino Linotype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Casino Municipal, ubicado en la calle de Independencia #841, Col. Centro, Villa Guerrero, Estado de México. </a:t>
                      </a:r>
                      <a:endParaRPr sz="17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87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Ubi</a:t>
                      </a: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cación 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7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u="sng">
                          <a:solidFill>
                            <a:schemeClr val="hlink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  <a:hlinkClick r:id="rId3"/>
                        </a:rPr>
                        <a:t>https://maps.app.goo.gl/rbe1gRH8muZqnXu97</a:t>
                      </a:r>
                      <a:endParaRPr sz="1800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spcBef>
                          <a:spcPts val="7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312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Inicio 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Palatino Linotype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13:3</a:t>
                      </a:r>
                      <a:r>
                        <a:rPr lang="en-US" sz="1700" u="none" cap="none" strike="noStrike">
                          <a:solidFill>
                            <a:srgbClr val="000000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0 horas </a:t>
                      </a:r>
                      <a:endParaRPr sz="1700" u="none" cap="none" strike="noStrike">
                        <a:solidFill>
                          <a:srgbClr val="000000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312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Duración 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7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45</a:t>
                      </a: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minutos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312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Término 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700" u="none" cap="none" strike="noStrike">
                          <a:solidFill>
                            <a:srgbClr val="000000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14</a:t>
                      </a: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:</a:t>
                      </a:r>
                      <a:r>
                        <a:rPr lang="en-US" sz="17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15 </a:t>
                      </a: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horas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536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Invitados</a:t>
                      </a:r>
                      <a:endParaRPr b="1" i="0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7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Comisionados del Infoem, INAI, sociedad civil de Villa Guerrero</a:t>
                      </a:r>
                      <a:endParaRPr i="0" sz="1700" u="none" cap="none" strike="noStrike">
                        <a:solidFill>
                          <a:srgbClr val="000000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  <a:tr h="536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Número de asistentes</a:t>
                      </a:r>
                      <a:endParaRPr b="1" i="0" sz="17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7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50 personas aprox</a:t>
                      </a:r>
                      <a:endParaRPr i="0" sz="1700" u="none" cap="none" strike="noStrike">
                        <a:solidFill>
                          <a:srgbClr val="000000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"/>
          <p:cNvSpPr txBox="1"/>
          <p:nvPr/>
        </p:nvSpPr>
        <p:spPr>
          <a:xfrm>
            <a:off x="8766047" y="6407911"/>
            <a:ext cx="162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67" name="Google Shape;67;p4"/>
          <p:cNvSpPr txBox="1"/>
          <p:nvPr>
            <p:ph type="title"/>
          </p:nvPr>
        </p:nvSpPr>
        <p:spPr>
          <a:xfrm>
            <a:off x="558322" y="362793"/>
            <a:ext cx="7869582" cy="475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000"/>
              <a:t>Acto protocolario de inauguración</a:t>
            </a:r>
            <a:endParaRPr sz="3000"/>
          </a:p>
        </p:txBody>
      </p:sp>
      <p:graphicFrame>
        <p:nvGraphicFramePr>
          <p:cNvPr id="68" name="Google Shape;68;p4"/>
          <p:cNvGraphicFramePr/>
          <p:nvPr/>
        </p:nvGraphicFramePr>
        <p:xfrm>
          <a:off x="353281" y="169801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{E419003F-B4DA-4C6A-8F81-88F475EB8E88}</a:tableStyleId>
              </a:tblPr>
              <a:tblGrid>
                <a:gridCol w="2546075"/>
                <a:gridCol w="3616850"/>
                <a:gridCol w="1158975"/>
                <a:gridCol w="1158975"/>
              </a:tblGrid>
              <a:tr h="60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Actividad</a:t>
                      </a:r>
                      <a:endParaRPr b="1"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Responsable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Hora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Duración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solidFill>
                      <a:srgbClr val="B2A0C7"/>
                    </a:solidFill>
                  </a:tcPr>
                </a:tc>
              </a:tr>
              <a:tr h="899925">
                <a:tc rowSpan="3">
                  <a:txBody>
                    <a:bodyPr/>
                    <a:lstStyle/>
                    <a:p>
                      <a:pPr indent="0" lvl="0" marL="14605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Mensaje</a:t>
                      </a:r>
                      <a:endParaRPr sz="17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 anchor="ctr"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Ma. del Carmen Mancilla Sánchez</a:t>
                      </a:r>
                      <a:endParaRPr b="1" sz="1600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Síndica Municipal de Villa Guerrero</a:t>
                      </a:r>
                      <a:endParaRPr b="1" sz="1700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13:30 - 13:35</a:t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B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19500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José Martínez Vilchis</a:t>
                      </a:r>
                      <a:endParaRPr b="1" sz="1600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Comisionado Presidente del Infoem</a:t>
                      </a:r>
                      <a:endParaRPr b="1" sz="1700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</a:t>
                      </a:r>
                      <a:r>
                        <a:rPr lang="en-US" sz="17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3:35</a:t>
                      </a: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- 1</a:t>
                      </a:r>
                      <a:r>
                        <a:rPr lang="en-US" sz="17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3</a:t>
                      </a: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:</a:t>
                      </a:r>
                      <a:r>
                        <a:rPr lang="en-US" sz="17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40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19500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Ladislao García López</a:t>
                      </a:r>
                      <a:endParaRPr b="1" sz="1600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Presidente del CPC Villa Guerrero</a:t>
                      </a:r>
                      <a:endParaRPr sz="1600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</a:t>
                      </a:r>
                      <a:r>
                        <a:rPr lang="en-US" sz="17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3:40</a:t>
                      </a: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– 1</a:t>
                      </a:r>
                      <a:r>
                        <a:rPr lang="en-US" sz="17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3:45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7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7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19500">
                <a:tc gridSpan="3"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Duración</a:t>
                      </a:r>
                      <a:endParaRPr b="1" sz="15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15</a:t>
                      </a:r>
                      <a:r>
                        <a:rPr b="1"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min</a:t>
                      </a:r>
                      <a:endParaRPr b="1"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8edd97c513_0_0"/>
          <p:cNvSpPr txBox="1"/>
          <p:nvPr/>
        </p:nvSpPr>
        <p:spPr>
          <a:xfrm>
            <a:off x="8766047" y="6407911"/>
            <a:ext cx="162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74" name="Google Shape;74;g18edd97c513_0_0"/>
          <p:cNvSpPr txBox="1"/>
          <p:nvPr>
            <p:ph type="title"/>
          </p:nvPr>
        </p:nvSpPr>
        <p:spPr>
          <a:xfrm>
            <a:off x="558322" y="362793"/>
            <a:ext cx="78696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000"/>
              <a:t>Firma de la Declaratoria</a:t>
            </a:r>
            <a:endParaRPr sz="3000"/>
          </a:p>
        </p:txBody>
      </p:sp>
      <p:graphicFrame>
        <p:nvGraphicFramePr>
          <p:cNvPr id="75" name="Google Shape;75;g18edd97c513_0_0"/>
          <p:cNvGraphicFramePr/>
          <p:nvPr/>
        </p:nvGraphicFramePr>
        <p:xfrm>
          <a:off x="554368" y="145893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{E419003F-B4DA-4C6A-8F81-88F475EB8E88}</a:tableStyleId>
              </a:tblPr>
              <a:tblGrid>
                <a:gridCol w="2412300"/>
                <a:gridCol w="3426825"/>
                <a:gridCol w="1098075"/>
                <a:gridCol w="1098075"/>
              </a:tblGrid>
              <a:tr h="2719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Firma de la Declaratoria</a:t>
                      </a:r>
                      <a:endParaRPr b="1"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3970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500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Participantes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</a:t>
                      </a:r>
                      <a:r>
                        <a:rPr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3:45</a:t>
                      </a: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– 1</a:t>
                      </a:r>
                      <a:r>
                        <a:rPr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3:55</a:t>
                      </a:r>
                      <a:endParaRPr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10</a:t>
                      </a:r>
                      <a:r>
                        <a:rPr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min</a:t>
                      </a:r>
                      <a:endParaRPr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</a:tr>
              <a:tr h="427325"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Mensajes</a:t>
                      </a:r>
                      <a:endParaRPr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 anchor="ctr"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Josefina Román Vergara</a:t>
                      </a:r>
                      <a:endParaRPr b="1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Comisionada del INAI</a:t>
                      </a:r>
                      <a:endParaRPr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13:55 - 14:00</a:t>
                      </a:r>
                      <a:endParaRPr sz="15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5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73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Carlos de la Peña Jiménez O´Farril</a:t>
                      </a:r>
                      <a:endParaRPr b="1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Representante Titular de Sociedad Civil</a:t>
                      </a:r>
                      <a:endParaRPr b="1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14:00 - 14:05</a:t>
                      </a:r>
                      <a:endParaRPr sz="15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5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73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Luis Manuel de la Mora Ramírez</a:t>
                      </a:r>
                      <a:endParaRPr b="1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Presidente del CPC Estado de México</a:t>
                      </a:r>
                      <a:endParaRPr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14:05 - 14:10</a:t>
                      </a:r>
                      <a:endParaRPr sz="15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sz="15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68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Clausura</a:t>
                      </a:r>
                      <a:endParaRPr b="1" u="none" cap="none" strike="noStrike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Francisco Lugo Millán </a:t>
                      </a:r>
                      <a:endParaRPr b="1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Presidente Municipal de Villa Guerrero</a:t>
                      </a:r>
                      <a:endParaRPr b="1">
                        <a:solidFill>
                          <a:schemeClr val="dk1"/>
                        </a:solidFill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14:10 - 14:15</a:t>
                      </a:r>
                      <a:endParaRPr sz="15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 min</a:t>
                      </a:r>
                      <a:endParaRPr b="1" sz="15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</a:tr>
              <a:tr h="271925">
                <a:tc gridSpan="3"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Duración</a:t>
                      </a:r>
                      <a:endParaRPr b="1"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7625" marB="47625" marR="95250" marL="95250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5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30</a:t>
                      </a:r>
                      <a:r>
                        <a:rPr b="1" lang="en-US" sz="15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min</a:t>
                      </a:r>
                      <a:endParaRPr b="1" sz="15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064A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A18BB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"/>
          <p:cNvSpPr txBox="1"/>
          <p:nvPr>
            <p:ph type="title"/>
          </p:nvPr>
        </p:nvSpPr>
        <p:spPr>
          <a:xfrm>
            <a:off x="597814" y="332054"/>
            <a:ext cx="5825490" cy="514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>
                <a:latin typeface="Palatino Linotype"/>
                <a:ea typeface="Palatino Linotype"/>
                <a:cs typeface="Palatino Linotype"/>
                <a:sym typeface="Palatino Linotype"/>
              </a:rPr>
              <a:t>Presídium</a:t>
            </a:r>
            <a:endParaRPr sz="320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graphicFrame>
        <p:nvGraphicFramePr>
          <p:cNvPr id="81" name="Google Shape;81;p6"/>
          <p:cNvGraphicFramePr/>
          <p:nvPr/>
        </p:nvGraphicFramePr>
        <p:xfrm>
          <a:off x="1910871" y="251604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{7278D98A-10B8-4947-9891-D8B43680E886}</a:tableStyleId>
              </a:tblPr>
              <a:tblGrid>
                <a:gridCol w="743300"/>
                <a:gridCol w="4220625"/>
              </a:tblGrid>
              <a:tr h="2473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FFFFFF"/>
                          </a:solidFill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Presídium</a:t>
                      </a:r>
                      <a:endParaRPr sz="14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107950" marB="0" marR="0" marL="0"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063A1"/>
                    </a:solidFill>
                  </a:tcPr>
                </a:tc>
                <a:tc hMerge="1"/>
              </a:tr>
              <a:tr h="34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1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Ma. del Carmen Mancilla Sánchez</a:t>
                      </a:r>
                      <a:endParaRPr b="1" sz="11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Síndica Municipal de Villa Guerrero</a:t>
                      </a:r>
                      <a:endParaRPr b="1" sz="10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2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José Martínez Vilchis</a:t>
                      </a:r>
                      <a:endParaRPr b="1" sz="11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Comisionado Presidente del Infoem</a:t>
                      </a:r>
                      <a:endParaRPr b="1" sz="10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3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Josefina Román Vergara</a:t>
                      </a:r>
                      <a:endParaRPr b="1" sz="11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14605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Comisionada del INAI</a:t>
                      </a:r>
                      <a:endParaRPr b="1" sz="10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0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4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Luis Gustavo Parra Noriega</a:t>
                      </a:r>
                      <a:endParaRPr b="1" sz="11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14605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Comisionado del Infoem</a:t>
                      </a:r>
                      <a:endParaRPr b="1" sz="10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5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0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Sharon Morales Martínez</a:t>
                      </a:r>
                      <a:endParaRPr b="1" sz="10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Comisionada del Infoem</a:t>
                      </a:r>
                      <a:endParaRPr sz="10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0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6</a:t>
                      </a:r>
                      <a:endParaRPr b="1"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0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Luis Manuel de la Mora Ramírez</a:t>
                      </a:r>
                      <a:endParaRPr b="1" sz="10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0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Presidente del CPC Estado de México</a:t>
                      </a:r>
                      <a:r>
                        <a:rPr b="1" lang="en-US" sz="10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 </a:t>
                      </a:r>
                      <a:endParaRPr b="1" sz="10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19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7</a:t>
                      </a:r>
                      <a:endParaRPr/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Carlos de la Peña Jiménez O´Farril</a:t>
                      </a:r>
                      <a:endParaRPr b="1" sz="11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Representante Titular de Sociedad Civil</a:t>
                      </a:r>
                      <a:endParaRPr b="1" sz="11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19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8</a:t>
                      </a:r>
                      <a:endParaRPr/>
                    </a:p>
                  </a:txBody>
                  <a:tcPr marT="6350" marB="0" marR="0" marL="0" anchor="ctr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4605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Palatino Linotype"/>
                        <a:buNone/>
                      </a:pPr>
                      <a:r>
                        <a:rPr b="1"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Ladislao García López</a:t>
                      </a:r>
                      <a:endParaRPr b="1" sz="1100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  <a:p>
                      <a:pPr indent="0" lvl="0" marL="14605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Palatino Linotype"/>
                        <a:buNone/>
                      </a:pPr>
                      <a:r>
                        <a:rPr lang="en-US" sz="1100">
                          <a:latin typeface="Palatino Linotype"/>
                          <a:ea typeface="Palatino Linotype"/>
                          <a:cs typeface="Palatino Linotype"/>
                          <a:sym typeface="Palatino Linotype"/>
                        </a:rPr>
                        <a:t>Presidente del CPC Villa Guerrero</a:t>
                      </a:r>
                      <a:endParaRPr sz="1000" u="none" cap="none" strike="noStrike">
                        <a:latin typeface="Palatino Linotype"/>
                        <a:ea typeface="Palatino Linotype"/>
                        <a:cs typeface="Palatino Linotype"/>
                        <a:sym typeface="Palatino Linotype"/>
                      </a:endParaRPr>
                    </a:p>
                  </a:txBody>
                  <a:tcPr marT="40000" marB="0" marR="0" marL="0">
                    <a:lnL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063A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2" name="Google Shape;82;p6"/>
          <p:cNvSpPr txBox="1"/>
          <p:nvPr/>
        </p:nvSpPr>
        <p:spPr>
          <a:xfrm>
            <a:off x="8600826" y="6424075"/>
            <a:ext cx="319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marR="0" rtl="0" algn="l">
              <a:lnSpc>
                <a:spcPct val="101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grpSp>
        <p:nvGrpSpPr>
          <p:cNvPr id="83" name="Google Shape;83;p6"/>
          <p:cNvGrpSpPr/>
          <p:nvPr/>
        </p:nvGrpSpPr>
        <p:grpSpPr>
          <a:xfrm>
            <a:off x="1953408" y="1306411"/>
            <a:ext cx="4878850" cy="381123"/>
            <a:chOff x="1544454" y="1269081"/>
            <a:chExt cx="4878850" cy="381123"/>
          </a:xfrm>
        </p:grpSpPr>
        <p:sp>
          <p:nvSpPr>
            <p:cNvPr id="84" name="Google Shape;84;p6"/>
            <p:cNvSpPr txBox="1"/>
            <p:nvPr/>
          </p:nvSpPr>
          <p:spPr>
            <a:xfrm>
              <a:off x="3489530" y="1297377"/>
              <a:ext cx="1362000" cy="2898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12700">
              <a:spAutoFit/>
            </a:bodyPr>
            <a:lstStyle/>
            <a:p>
              <a:pPr indent="0" lvl="0" marL="127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1" i="0" lang="en-US" sz="1800" u="none" cap="none" strike="noStrike">
                  <a:solidFill>
                    <a:srgbClr val="000000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Escenario</a:t>
              </a:r>
              <a:endParaRPr b="0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  <p:sp>
          <p:nvSpPr>
            <p:cNvPr id="85" name="Google Shape;85;p6"/>
            <p:cNvSpPr/>
            <p:nvPr/>
          </p:nvSpPr>
          <p:spPr>
            <a:xfrm>
              <a:off x="1544454" y="1269081"/>
              <a:ext cx="4878850" cy="381123"/>
            </a:xfrm>
            <a:custGeom>
              <a:rect b="b" l="l" r="r" t="t"/>
              <a:pathLst>
                <a:path extrusionOk="0" h="485139" w="3586479">
                  <a:moveTo>
                    <a:pt x="0" y="484632"/>
                  </a:moveTo>
                  <a:lnTo>
                    <a:pt x="3585972" y="484632"/>
                  </a:lnTo>
                  <a:lnTo>
                    <a:pt x="3585972" y="0"/>
                  </a:lnTo>
                  <a:lnTo>
                    <a:pt x="0" y="0"/>
                  </a:lnTo>
                  <a:lnTo>
                    <a:pt x="0" y="484632"/>
                  </a:lnTo>
                  <a:close/>
                </a:path>
              </a:pathLst>
            </a:custGeom>
            <a:noFill/>
            <a:ln cap="flat" cmpd="sng" w="9525">
              <a:solidFill>
                <a:srgbClr val="5F497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6" name="Google Shape;86;p6"/>
          <p:cNvGrpSpPr/>
          <p:nvPr/>
        </p:nvGrpSpPr>
        <p:grpSpPr>
          <a:xfrm>
            <a:off x="2576826" y="1803315"/>
            <a:ext cx="1037324" cy="407941"/>
            <a:chOff x="2956560" y="2397251"/>
            <a:chExt cx="441960" cy="477012"/>
          </a:xfrm>
        </p:grpSpPr>
        <p:pic>
          <p:nvPicPr>
            <p:cNvPr id="87" name="Google Shape;87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956560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982468" y="2415539"/>
              <a:ext cx="388619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9" name="Google Shape;89;p6"/>
            <p:cNvSpPr/>
            <p:nvPr/>
          </p:nvSpPr>
          <p:spPr>
            <a:xfrm>
              <a:off x="3003804" y="2421635"/>
              <a:ext cx="347980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1" y="347472"/>
                  </a:lnTo>
                  <a:lnTo>
                    <a:pt x="347471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lang="en-US" sz="1800">
                  <a:latin typeface="Palatino Linotype"/>
                  <a:ea typeface="Palatino Linotype"/>
                  <a:cs typeface="Palatino Linotype"/>
                  <a:sym typeface="Palatino Linotype"/>
                </a:rPr>
                <a:t>3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90" name="Google Shape;90;p6"/>
          <p:cNvGrpSpPr/>
          <p:nvPr/>
        </p:nvGrpSpPr>
        <p:grpSpPr>
          <a:xfrm>
            <a:off x="3455844" y="1803315"/>
            <a:ext cx="1037324" cy="407941"/>
            <a:chOff x="3753611" y="2398776"/>
            <a:chExt cx="441960" cy="477012"/>
          </a:xfrm>
        </p:grpSpPr>
        <p:pic>
          <p:nvPicPr>
            <p:cNvPr id="91" name="Google Shape;91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753611" y="2398776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781043" y="2417064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3" name="Google Shape;93;p6"/>
            <p:cNvSpPr/>
            <p:nvPr/>
          </p:nvSpPr>
          <p:spPr>
            <a:xfrm>
              <a:off x="3800855" y="2423160"/>
              <a:ext cx="347980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en-US" sz="1800" u="none" cap="none" strike="noStrike">
                  <a:solidFill>
                    <a:srgbClr val="000000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1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94" name="Google Shape;94;p6"/>
          <p:cNvGrpSpPr/>
          <p:nvPr/>
        </p:nvGrpSpPr>
        <p:grpSpPr>
          <a:xfrm>
            <a:off x="4330388" y="1803315"/>
            <a:ext cx="1037324" cy="407941"/>
            <a:chOff x="4552188" y="2397251"/>
            <a:chExt cx="441960" cy="477012"/>
          </a:xfrm>
        </p:grpSpPr>
        <p:pic>
          <p:nvPicPr>
            <p:cNvPr id="95" name="Google Shape;95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552188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6" name="Google Shape;96;p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578096" y="2415539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Google Shape;97;p6"/>
            <p:cNvSpPr/>
            <p:nvPr/>
          </p:nvSpPr>
          <p:spPr>
            <a:xfrm>
              <a:off x="4599432" y="2421635"/>
              <a:ext cx="347979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lang="en-US" sz="1800">
                  <a:latin typeface="Palatino Linotype"/>
                  <a:ea typeface="Palatino Linotype"/>
                  <a:cs typeface="Palatino Linotype"/>
                  <a:sym typeface="Palatino Linotype"/>
                </a:rPr>
                <a:t>2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98" name="Google Shape;98;p6"/>
          <p:cNvGrpSpPr/>
          <p:nvPr/>
        </p:nvGrpSpPr>
        <p:grpSpPr>
          <a:xfrm>
            <a:off x="5209406" y="1806011"/>
            <a:ext cx="1037324" cy="405222"/>
            <a:chOff x="5349240" y="2397251"/>
            <a:chExt cx="441960" cy="477012"/>
          </a:xfrm>
        </p:grpSpPr>
        <p:pic>
          <p:nvPicPr>
            <p:cNvPr id="99" name="Google Shape;99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49240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0" name="Google Shape;100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376672" y="2415539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1" name="Google Shape;101;p6"/>
            <p:cNvSpPr/>
            <p:nvPr/>
          </p:nvSpPr>
          <p:spPr>
            <a:xfrm>
              <a:off x="5396484" y="2421635"/>
              <a:ext cx="347980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lang="en-US" sz="1800">
                  <a:latin typeface="Palatino Linotype"/>
                  <a:ea typeface="Palatino Linotype"/>
                  <a:cs typeface="Palatino Linotype"/>
                  <a:sym typeface="Palatino Linotype"/>
                </a:rPr>
                <a:t>4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102" name="Google Shape;102;p6"/>
          <p:cNvGrpSpPr/>
          <p:nvPr/>
        </p:nvGrpSpPr>
        <p:grpSpPr>
          <a:xfrm>
            <a:off x="1702306" y="1803254"/>
            <a:ext cx="1037324" cy="407941"/>
            <a:chOff x="5349240" y="2397251"/>
            <a:chExt cx="441960" cy="477012"/>
          </a:xfrm>
        </p:grpSpPr>
        <p:pic>
          <p:nvPicPr>
            <p:cNvPr id="103" name="Google Shape;103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49240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4" name="Google Shape;104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376672" y="2415539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5" name="Google Shape;105;p6"/>
            <p:cNvSpPr/>
            <p:nvPr/>
          </p:nvSpPr>
          <p:spPr>
            <a:xfrm>
              <a:off x="5396484" y="2421635"/>
              <a:ext cx="347979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lang="en-US" sz="1800">
                  <a:latin typeface="Palatino Linotype"/>
                  <a:ea typeface="Palatino Linotype"/>
                  <a:cs typeface="Palatino Linotype"/>
                  <a:sym typeface="Palatino Linotype"/>
                </a:rPr>
                <a:t>5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106" name="Google Shape;106;p6"/>
          <p:cNvGrpSpPr/>
          <p:nvPr/>
        </p:nvGrpSpPr>
        <p:grpSpPr>
          <a:xfrm>
            <a:off x="6083981" y="1806011"/>
            <a:ext cx="1037324" cy="405222"/>
            <a:chOff x="5349240" y="2397251"/>
            <a:chExt cx="441960" cy="477012"/>
          </a:xfrm>
        </p:grpSpPr>
        <p:pic>
          <p:nvPicPr>
            <p:cNvPr id="107" name="Google Shape;107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49240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376672" y="2415539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Google Shape;109;p6"/>
            <p:cNvSpPr/>
            <p:nvPr/>
          </p:nvSpPr>
          <p:spPr>
            <a:xfrm>
              <a:off x="5396484" y="2421635"/>
              <a:ext cx="347979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lang="en-US" sz="1800">
                  <a:latin typeface="Palatino Linotype"/>
                  <a:ea typeface="Palatino Linotype"/>
                  <a:cs typeface="Palatino Linotype"/>
                  <a:sym typeface="Palatino Linotype"/>
                </a:rPr>
                <a:t>6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110" name="Google Shape;110;p6"/>
          <p:cNvGrpSpPr/>
          <p:nvPr/>
        </p:nvGrpSpPr>
        <p:grpSpPr>
          <a:xfrm>
            <a:off x="749981" y="1806011"/>
            <a:ext cx="1037324" cy="405222"/>
            <a:chOff x="5349240" y="2397251"/>
            <a:chExt cx="441960" cy="477012"/>
          </a:xfrm>
        </p:grpSpPr>
        <p:pic>
          <p:nvPicPr>
            <p:cNvPr id="111" name="Google Shape;111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49240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2" name="Google Shape;112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376672" y="2415539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3" name="Google Shape;113;p6"/>
            <p:cNvSpPr/>
            <p:nvPr/>
          </p:nvSpPr>
          <p:spPr>
            <a:xfrm>
              <a:off x="5396484" y="2421635"/>
              <a:ext cx="347979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lang="en-US" sz="1800">
                  <a:latin typeface="Palatino Linotype"/>
                  <a:ea typeface="Palatino Linotype"/>
                  <a:cs typeface="Palatino Linotype"/>
                  <a:sym typeface="Palatino Linotype"/>
                </a:rPr>
                <a:t>7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114" name="Google Shape;114;p6"/>
          <p:cNvGrpSpPr/>
          <p:nvPr/>
        </p:nvGrpSpPr>
        <p:grpSpPr>
          <a:xfrm>
            <a:off x="6998381" y="1806011"/>
            <a:ext cx="1037324" cy="405222"/>
            <a:chOff x="5349240" y="2397251"/>
            <a:chExt cx="441960" cy="477012"/>
          </a:xfrm>
        </p:grpSpPr>
        <p:pic>
          <p:nvPicPr>
            <p:cNvPr id="115" name="Google Shape;115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49240" y="2397251"/>
              <a:ext cx="441960" cy="4419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376672" y="2415539"/>
              <a:ext cx="388620" cy="458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7" name="Google Shape;117;p6"/>
            <p:cNvSpPr/>
            <p:nvPr/>
          </p:nvSpPr>
          <p:spPr>
            <a:xfrm>
              <a:off x="5396484" y="2421635"/>
              <a:ext cx="347979" cy="347980"/>
            </a:xfrm>
            <a:custGeom>
              <a:rect b="b" l="l" r="r" t="t"/>
              <a:pathLst>
                <a:path extrusionOk="0" h="347980" w="347979">
                  <a:moveTo>
                    <a:pt x="0" y="347472"/>
                  </a:moveTo>
                  <a:lnTo>
                    <a:pt x="347472" y="347472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347472"/>
                  </a:lnTo>
                  <a:close/>
                </a:path>
              </a:pathLst>
            </a:custGeom>
            <a:noFill/>
            <a:ln cap="flat" cmpd="sng" w="9525">
              <a:solidFill>
                <a:srgbClr val="31859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lang="en-US" sz="1800">
                  <a:latin typeface="Palatino Linotype"/>
                  <a:ea typeface="Palatino Linotype"/>
                  <a:cs typeface="Palatino Linotype"/>
                  <a:sym typeface="Palatino Linotype"/>
                </a:rPr>
                <a:t>8</a:t>
              </a:r>
              <a:endParaRPr b="1" i="0" sz="1800" u="none" cap="none" strike="noStrike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2"/>
          <p:cNvSpPr txBox="1"/>
          <p:nvPr>
            <p:ph type="title"/>
          </p:nvPr>
        </p:nvSpPr>
        <p:spPr>
          <a:xfrm>
            <a:off x="535940" y="476250"/>
            <a:ext cx="3456940" cy="513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>
                <a:latin typeface="Palatino Linotype"/>
                <a:ea typeface="Palatino Linotype"/>
                <a:cs typeface="Palatino Linotype"/>
                <a:sym typeface="Palatino Linotype"/>
              </a:rPr>
              <a:t>Imagen del evento</a:t>
            </a:r>
            <a:endParaRPr sz="320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401800" y="6384355"/>
            <a:ext cx="232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1" lang="en-US"/>
              <a:t>‹#›</a:t>
            </a:fld>
            <a:endParaRPr b="1"/>
          </a:p>
        </p:txBody>
      </p:sp>
      <p:pic>
        <p:nvPicPr>
          <p:cNvPr id="124" name="Google Shape;124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0075" y="1286850"/>
            <a:ext cx="7943850" cy="480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"/>
          <p:cNvSpPr txBox="1"/>
          <p:nvPr>
            <p:ph type="title"/>
          </p:nvPr>
        </p:nvSpPr>
        <p:spPr>
          <a:xfrm>
            <a:off x="535940" y="435686"/>
            <a:ext cx="7156450" cy="514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 sz="3200">
                <a:latin typeface="Palatino Linotype"/>
                <a:ea typeface="Palatino Linotype"/>
                <a:cs typeface="Palatino Linotype"/>
                <a:sym typeface="Palatino Linotype"/>
              </a:rPr>
              <a:t>Liga para seguir el evento en YouTube</a:t>
            </a:r>
            <a:endParaRPr sz="3200"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30" name="Google Shape;130;p14"/>
          <p:cNvSpPr txBox="1"/>
          <p:nvPr>
            <p:ph idx="12" type="sldNum"/>
          </p:nvPr>
        </p:nvSpPr>
        <p:spPr>
          <a:xfrm>
            <a:off x="8401811" y="6465214"/>
            <a:ext cx="232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1" lang="en-US"/>
              <a:t>‹#›</a:t>
            </a:fld>
            <a:endParaRPr b="1"/>
          </a:p>
        </p:txBody>
      </p:sp>
      <p:sp>
        <p:nvSpPr>
          <p:cNvPr id="131" name="Google Shape;131;p14"/>
          <p:cNvSpPr txBox="1"/>
          <p:nvPr/>
        </p:nvSpPr>
        <p:spPr>
          <a:xfrm>
            <a:off x="138550" y="2239825"/>
            <a:ext cx="88668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La siguiente liga dirige al canal de YouTube donde se realizará la transmisión en vivo del evento:</a:t>
            </a:r>
            <a:endParaRPr sz="20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0" rtl="0" algn="just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F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u="sng">
                <a:solidFill>
                  <a:schemeClr val="hlink"/>
                </a:solidFill>
                <a:latin typeface="Palatino Linotype"/>
                <a:ea typeface="Palatino Linotype"/>
                <a:cs typeface="Palatino Linotype"/>
                <a:sym typeface="Palatino Linotype"/>
                <a:hlinkClick r:id="rId3"/>
              </a:rPr>
              <a:t>https://www.youtube.com/watch?v=mJHo1dIDT80</a:t>
            </a:r>
            <a:r>
              <a:rPr lang="en-US" sz="23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endParaRPr sz="23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2022-04-22T15:49:15Z</dcterms:created>
  <dc:creator>usuario infoem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2022-04-21T00:00:00Z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2022-04-22T00:00:00Z</vt:filetime>
  </property>
</Properties>
</file>